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 id="277" r:id="rId20"/>
    <p:sldId id="279" r:id="rId21"/>
    <p:sldId id="280" r:id="rId22"/>
    <p:sldId id="285" r:id="rId23"/>
    <p:sldId id="286" r:id="rId24"/>
    <p:sldId id="288" r:id="rId25"/>
    <p:sldId id="302" r:id="rId26"/>
    <p:sldId id="295" r:id="rId27"/>
    <p:sldId id="296" r:id="rId28"/>
    <p:sldId id="291"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a:srgbClr val="FF0000"/>
    <a:srgbClr val="FFFF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4AC73EF-CB87-4222-8185-D0861B2AB6A7}" type="slidenum">
              <a:rPr lang="en-US"/>
              <a:pPr>
                <a:defRPr/>
              </a:pPr>
              <a:t>‹#›</a:t>
            </a:fld>
            <a:endParaRPr lang="en-US"/>
          </a:p>
        </p:txBody>
      </p:sp>
    </p:spTree>
    <p:extLst>
      <p:ext uri="{BB962C8B-B14F-4D97-AF65-F5344CB8AC3E}">
        <p14:creationId xmlns:p14="http://schemas.microsoft.com/office/powerpoint/2010/main" val="1545721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CAD4FD-4552-4FFF-AA35-17F7B39CE998}" type="slidenum">
              <a:rPr lang="en-US"/>
              <a:pPr>
                <a:defRPr/>
              </a:pPr>
              <a:t>‹#›</a:t>
            </a:fld>
            <a:endParaRPr lang="en-US"/>
          </a:p>
        </p:txBody>
      </p:sp>
    </p:spTree>
    <p:extLst>
      <p:ext uri="{BB962C8B-B14F-4D97-AF65-F5344CB8AC3E}">
        <p14:creationId xmlns:p14="http://schemas.microsoft.com/office/powerpoint/2010/main" val="3793085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248EAE-5795-4FE7-99C0-D617B8F7AD7A}" type="slidenum">
              <a:rPr lang="en-US"/>
              <a:pPr>
                <a:defRPr/>
              </a:pPr>
              <a:t>‹#›</a:t>
            </a:fld>
            <a:endParaRPr lang="en-US"/>
          </a:p>
        </p:txBody>
      </p:sp>
    </p:spTree>
    <p:extLst>
      <p:ext uri="{BB962C8B-B14F-4D97-AF65-F5344CB8AC3E}">
        <p14:creationId xmlns:p14="http://schemas.microsoft.com/office/powerpoint/2010/main" val="3597118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CEBD62-BDB2-4AEA-9E3D-F4840BA8BACD}" type="slidenum">
              <a:rPr lang="en-US"/>
              <a:pPr>
                <a:defRPr/>
              </a:pPr>
              <a:t>‹#›</a:t>
            </a:fld>
            <a:endParaRPr lang="en-US"/>
          </a:p>
        </p:txBody>
      </p:sp>
    </p:spTree>
    <p:extLst>
      <p:ext uri="{BB962C8B-B14F-4D97-AF65-F5344CB8AC3E}">
        <p14:creationId xmlns:p14="http://schemas.microsoft.com/office/powerpoint/2010/main" val="3673213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C2EEF22-BCA1-48FE-BA93-DDB8A2BA4354}" type="slidenum">
              <a:rPr lang="en-US"/>
              <a:pPr>
                <a:defRPr/>
              </a:pPr>
              <a:t>‹#›</a:t>
            </a:fld>
            <a:endParaRPr lang="en-US"/>
          </a:p>
        </p:txBody>
      </p:sp>
    </p:spTree>
    <p:extLst>
      <p:ext uri="{BB962C8B-B14F-4D97-AF65-F5344CB8AC3E}">
        <p14:creationId xmlns:p14="http://schemas.microsoft.com/office/powerpoint/2010/main" val="2378251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E9E3A487-F377-45FB-B763-BA91E2BBF118}" type="slidenum">
              <a:rPr lang="en-US"/>
              <a:pPr>
                <a:defRPr/>
              </a:pPr>
              <a:t>‹#›</a:t>
            </a:fld>
            <a:endParaRPr lang="en-US"/>
          </a:p>
        </p:txBody>
      </p:sp>
    </p:spTree>
    <p:extLst>
      <p:ext uri="{BB962C8B-B14F-4D97-AF65-F5344CB8AC3E}">
        <p14:creationId xmlns:p14="http://schemas.microsoft.com/office/powerpoint/2010/main" val="2908615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537A705-7823-4875-807F-07AB895AC83D}" type="slidenum">
              <a:rPr lang="en-US"/>
              <a:pPr>
                <a:defRPr/>
              </a:pPr>
              <a:t>‹#›</a:t>
            </a:fld>
            <a:endParaRPr lang="en-US"/>
          </a:p>
        </p:txBody>
      </p:sp>
    </p:spTree>
    <p:extLst>
      <p:ext uri="{BB962C8B-B14F-4D97-AF65-F5344CB8AC3E}">
        <p14:creationId xmlns:p14="http://schemas.microsoft.com/office/powerpoint/2010/main" val="2803625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A20F55-9646-4187-B8BA-B241BE77F3BB}" type="slidenum">
              <a:rPr lang="en-US"/>
              <a:pPr>
                <a:defRPr/>
              </a:pPr>
              <a:t>‹#›</a:t>
            </a:fld>
            <a:endParaRPr lang="en-US"/>
          </a:p>
        </p:txBody>
      </p:sp>
    </p:spTree>
    <p:extLst>
      <p:ext uri="{BB962C8B-B14F-4D97-AF65-F5344CB8AC3E}">
        <p14:creationId xmlns:p14="http://schemas.microsoft.com/office/powerpoint/2010/main" val="321704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C276744-463B-48EC-B6C5-3A69C67BB049}" type="slidenum">
              <a:rPr lang="en-US"/>
              <a:pPr>
                <a:defRPr/>
              </a:pPr>
              <a:t>‹#›</a:t>
            </a:fld>
            <a:endParaRPr lang="en-US"/>
          </a:p>
        </p:txBody>
      </p:sp>
    </p:spTree>
    <p:extLst>
      <p:ext uri="{BB962C8B-B14F-4D97-AF65-F5344CB8AC3E}">
        <p14:creationId xmlns:p14="http://schemas.microsoft.com/office/powerpoint/2010/main" val="3627194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64C5BF-41F5-4301-9E45-7FAB1A16A16B}" type="slidenum">
              <a:rPr lang="en-US"/>
              <a:pPr>
                <a:defRPr/>
              </a:pPr>
              <a:t>‹#›</a:t>
            </a:fld>
            <a:endParaRPr lang="en-US"/>
          </a:p>
        </p:txBody>
      </p:sp>
    </p:spTree>
    <p:extLst>
      <p:ext uri="{BB962C8B-B14F-4D97-AF65-F5344CB8AC3E}">
        <p14:creationId xmlns:p14="http://schemas.microsoft.com/office/powerpoint/2010/main" val="3740333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B5EDD0-C40D-465A-813B-839D6381E3A5}" type="slidenum">
              <a:rPr lang="en-US"/>
              <a:pPr>
                <a:defRPr/>
              </a:pPr>
              <a:t>‹#›</a:t>
            </a:fld>
            <a:endParaRPr lang="en-US"/>
          </a:p>
        </p:txBody>
      </p:sp>
    </p:spTree>
    <p:extLst>
      <p:ext uri="{BB962C8B-B14F-4D97-AF65-F5344CB8AC3E}">
        <p14:creationId xmlns:p14="http://schemas.microsoft.com/office/powerpoint/2010/main" val="408686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E446D23-F329-4EBB-BE5D-33537A042ABE}" type="slidenum">
              <a:rPr lang="en-US"/>
              <a:pPr>
                <a:defRPr/>
              </a:pPr>
              <a:t>‹#›</a:t>
            </a:fld>
            <a:endParaRPr lang="en-US"/>
          </a:p>
        </p:txBody>
      </p:sp>
    </p:spTree>
    <p:extLst>
      <p:ext uri="{BB962C8B-B14F-4D97-AF65-F5344CB8AC3E}">
        <p14:creationId xmlns:p14="http://schemas.microsoft.com/office/powerpoint/2010/main" val="1870322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8A3A07-F70D-4B04-8C39-202630CB059B}" type="slidenum">
              <a:rPr lang="en-US"/>
              <a:pPr>
                <a:defRPr/>
              </a:pPr>
              <a:t>‹#›</a:t>
            </a:fld>
            <a:endParaRPr lang="en-US"/>
          </a:p>
        </p:txBody>
      </p:sp>
    </p:spTree>
    <p:extLst>
      <p:ext uri="{BB962C8B-B14F-4D97-AF65-F5344CB8AC3E}">
        <p14:creationId xmlns:p14="http://schemas.microsoft.com/office/powerpoint/2010/main" val="3490919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73108DE-91B1-4F69-A254-C84ABCCC938F}" type="slidenum">
              <a:rPr lang="en-US"/>
              <a:pPr>
                <a:defRPr/>
              </a:pPr>
              <a:t>‹#›</a:t>
            </a:fld>
            <a:endParaRPr lang="en-US"/>
          </a:p>
        </p:txBody>
      </p:sp>
    </p:spTree>
    <p:extLst>
      <p:ext uri="{BB962C8B-B14F-4D97-AF65-F5344CB8AC3E}">
        <p14:creationId xmlns:p14="http://schemas.microsoft.com/office/powerpoint/2010/main" val="1151845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003AD71-0079-4F02-B686-2ED634D667D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leg.wa.gov/common/kids/law2.htm"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leg.wa.gov/common/kids/law5.htm"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5400" b="1" dirty="0" smtClean="0">
                <a:solidFill>
                  <a:srgbClr val="FF0000"/>
                </a:solidFill>
                <a:latin typeface="Times New Roman" pitchFamily="18" charset="0"/>
                <a:cs typeface="Times New Roman" pitchFamily="18" charset="0"/>
              </a:rPr>
              <a:t>How a Bill Becomes a Law</a:t>
            </a:r>
          </a:p>
        </p:txBody>
      </p:sp>
      <p:sp>
        <p:nvSpPr>
          <p:cNvPr id="2" name="Content Placeholder 1"/>
          <p:cNvSpPr>
            <a:spLocks noGrp="1"/>
          </p:cNvSpPr>
          <p:nvPr>
            <p:ph idx="1"/>
          </p:nvPr>
        </p:nvSpPr>
        <p:spPr>
          <a:xfrm>
            <a:off x="457200" y="1905000"/>
            <a:ext cx="7924800" cy="4221163"/>
          </a:xfrm>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81200"/>
            <a:ext cx="7315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b="1" dirty="0" smtClean="0"/>
              <a:t>Standing Committee Options</a:t>
            </a:r>
          </a:p>
        </p:txBody>
      </p:sp>
      <p:sp>
        <p:nvSpPr>
          <p:cNvPr id="13315" name="Rectangle 5"/>
          <p:cNvSpPr>
            <a:spLocks noGrp="1" noChangeArrowheads="1"/>
          </p:cNvSpPr>
          <p:nvPr>
            <p:ph type="body" sz="half" idx="4294967295"/>
          </p:nvPr>
        </p:nvSpPr>
        <p:spPr>
          <a:xfrm>
            <a:off x="381000" y="1600200"/>
            <a:ext cx="8305800" cy="5257800"/>
          </a:xfrm>
        </p:spPr>
        <p:txBody>
          <a:bodyPr/>
          <a:lstStyle/>
          <a:p>
            <a:pPr marL="533400" indent="-533400" eaLnBrk="1" hangingPunct="1">
              <a:lnSpc>
                <a:spcPct val="80000"/>
              </a:lnSpc>
            </a:pPr>
            <a:r>
              <a:rPr lang="en-US" dirty="0" smtClean="0"/>
              <a:t>When a standing committee gets a bill they have several choices:</a:t>
            </a:r>
          </a:p>
          <a:p>
            <a:pPr marL="533400" indent="-533400" eaLnBrk="1" hangingPunct="1">
              <a:lnSpc>
                <a:spcPct val="80000"/>
              </a:lnSpc>
            </a:pPr>
            <a:endParaRPr lang="en-US" dirty="0" smtClean="0"/>
          </a:p>
          <a:p>
            <a:pPr marL="533400" indent="-533400" eaLnBrk="1" hangingPunct="1">
              <a:lnSpc>
                <a:spcPct val="80000"/>
              </a:lnSpc>
              <a:buFontTx/>
              <a:buAutoNum type="arabicPeriod"/>
            </a:pPr>
            <a:r>
              <a:rPr lang="en-US" b="1" dirty="0" smtClean="0"/>
              <a:t>Kill it</a:t>
            </a:r>
            <a:r>
              <a:rPr lang="en-US" dirty="0" smtClean="0"/>
              <a:t> now</a:t>
            </a:r>
          </a:p>
          <a:p>
            <a:pPr marL="533400" indent="-533400" eaLnBrk="1" hangingPunct="1">
              <a:lnSpc>
                <a:spcPct val="80000"/>
              </a:lnSpc>
              <a:buFontTx/>
              <a:buAutoNum type="arabicPeriod"/>
            </a:pPr>
            <a:r>
              <a:rPr lang="en-US" b="1" dirty="0" smtClean="0"/>
              <a:t>Send it to subcommittee</a:t>
            </a:r>
          </a:p>
          <a:p>
            <a:pPr marL="533400" indent="-533400" eaLnBrk="1" hangingPunct="1">
              <a:lnSpc>
                <a:spcPct val="80000"/>
              </a:lnSpc>
              <a:buFontTx/>
              <a:buAutoNum type="arabicPeriod"/>
            </a:pPr>
            <a:r>
              <a:rPr lang="en-US" b="1" dirty="0" smtClean="0"/>
              <a:t>Approve it </a:t>
            </a:r>
          </a:p>
          <a:p>
            <a:pPr marL="533400" indent="-533400" eaLnBrk="1" hangingPunct="1">
              <a:lnSpc>
                <a:spcPct val="80000"/>
              </a:lnSpc>
              <a:buFontTx/>
              <a:buAutoNum type="arabicPeriod"/>
            </a:pPr>
            <a:r>
              <a:rPr lang="en-US" b="1" dirty="0" smtClean="0"/>
              <a:t>Put it on the agenda </a:t>
            </a:r>
            <a:r>
              <a:rPr lang="en-US" dirty="0" smtClean="0"/>
              <a:t>to be debated at a later date</a:t>
            </a:r>
          </a:p>
          <a:p>
            <a:pPr marL="533400" indent="-533400" eaLnBrk="1" hangingPunct="1">
              <a:lnSpc>
                <a:spcPct val="80000"/>
              </a:lnSpc>
              <a:buFontTx/>
              <a:buAutoNum type="arabicPeriod"/>
            </a:pPr>
            <a:r>
              <a:rPr lang="en-US" dirty="0" smtClean="0"/>
              <a:t>“</a:t>
            </a:r>
            <a:r>
              <a:rPr lang="en-US" b="1" u="sng" dirty="0" smtClean="0"/>
              <a:t>Pigeonhole</a:t>
            </a:r>
            <a:r>
              <a:rPr lang="en-US" dirty="0" smtClean="0"/>
              <a:t>” the bill, </a:t>
            </a:r>
            <a:r>
              <a:rPr lang="en-US" b="1" dirty="0" smtClean="0"/>
              <a:t>set it aside and never discuss it</a:t>
            </a:r>
            <a:r>
              <a:rPr lang="en-US" dirty="0" smtClean="0"/>
              <a:t>.  This is the most used option</a:t>
            </a:r>
            <a:endParaRPr lang="en-US"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title"/>
          </p:nvPr>
        </p:nvSpPr>
        <p:spPr/>
        <p:txBody>
          <a:bodyPr/>
          <a:lstStyle/>
          <a:p>
            <a:pPr eaLnBrk="1" hangingPunct="1"/>
            <a:r>
              <a:rPr lang="en-US" b="1" dirty="0" smtClean="0"/>
              <a:t>Subcommittee</a:t>
            </a:r>
          </a:p>
        </p:txBody>
      </p:sp>
      <p:sp>
        <p:nvSpPr>
          <p:cNvPr id="14339" name="Rectangle 9"/>
          <p:cNvSpPr>
            <a:spLocks noGrp="1" noChangeArrowheads="1"/>
          </p:cNvSpPr>
          <p:nvPr>
            <p:ph type="body" sz="half" idx="2"/>
          </p:nvPr>
        </p:nvSpPr>
        <p:spPr>
          <a:xfrm>
            <a:off x="4648200" y="1447800"/>
            <a:ext cx="4038600" cy="5105400"/>
          </a:xfrm>
        </p:spPr>
        <p:txBody>
          <a:bodyPr/>
          <a:lstStyle/>
          <a:p>
            <a:pPr eaLnBrk="1" hangingPunct="1">
              <a:lnSpc>
                <a:spcPct val="90000"/>
              </a:lnSpc>
            </a:pPr>
            <a:r>
              <a:rPr lang="en-US" sz="2400" dirty="0" smtClean="0"/>
              <a:t>If a bill is sent to a subcommittee, a debate is scheduled</a:t>
            </a:r>
          </a:p>
          <a:p>
            <a:pPr eaLnBrk="1" hangingPunct="1">
              <a:lnSpc>
                <a:spcPct val="90000"/>
              </a:lnSpc>
            </a:pPr>
            <a:r>
              <a:rPr lang="en-US" sz="2400" dirty="0" smtClean="0"/>
              <a:t>Anyone who is affected by the bill can testify about the bill at the committee hearings and have their say</a:t>
            </a:r>
          </a:p>
          <a:p>
            <a:pPr eaLnBrk="1" hangingPunct="1">
              <a:lnSpc>
                <a:spcPct val="90000"/>
              </a:lnSpc>
            </a:pPr>
            <a:r>
              <a:rPr lang="en-US" sz="2400" dirty="0" smtClean="0"/>
              <a:t>After all comments and questions a vote is taken.  </a:t>
            </a:r>
            <a:r>
              <a:rPr lang="en-US" sz="2400" b="1" dirty="0" smtClean="0"/>
              <a:t>If approved it goes back to the standing committee</a:t>
            </a:r>
            <a:r>
              <a:rPr lang="en-US" sz="2400" dirty="0" smtClean="0"/>
              <a:t>.  </a:t>
            </a:r>
            <a:r>
              <a:rPr lang="en-US" sz="2400" b="1" dirty="0" smtClean="0"/>
              <a:t>If defeated the bill is dead</a:t>
            </a:r>
            <a:r>
              <a:rPr lang="en-US" sz="2400" dirty="0" smtClean="0"/>
              <a:t>.</a:t>
            </a:r>
          </a:p>
        </p:txBody>
      </p:sp>
      <p:pic>
        <p:nvPicPr>
          <p:cNvPr id="14340" name="Picture 11" descr="[ A committee studies the bill and often holds public hearings on it. ]">
            <a:hlinkClick r:id="rId2"/>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381000" y="1524000"/>
            <a:ext cx="3940175" cy="51054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dirty="0" smtClean="0"/>
              <a:t>Back to the Standing Committee</a:t>
            </a:r>
          </a:p>
        </p:txBody>
      </p:sp>
      <p:sp>
        <p:nvSpPr>
          <p:cNvPr id="15363" name="Rectangle 5"/>
          <p:cNvSpPr>
            <a:spLocks noGrp="1" noChangeArrowheads="1"/>
          </p:cNvSpPr>
          <p:nvPr>
            <p:ph type="body" sz="half" idx="4294967295"/>
          </p:nvPr>
        </p:nvSpPr>
        <p:spPr>
          <a:xfrm>
            <a:off x="304800" y="1371600"/>
            <a:ext cx="8534400" cy="5486400"/>
          </a:xfrm>
        </p:spPr>
        <p:txBody>
          <a:bodyPr/>
          <a:lstStyle/>
          <a:p>
            <a:pPr eaLnBrk="1" hangingPunct="1">
              <a:lnSpc>
                <a:spcPct val="80000"/>
              </a:lnSpc>
            </a:pPr>
            <a:r>
              <a:rPr lang="en-US" sz="2800" dirty="0" smtClean="0"/>
              <a:t>If the bill was approved by the subcommittee the standing committee gets it back</a:t>
            </a:r>
          </a:p>
          <a:p>
            <a:pPr eaLnBrk="1" hangingPunct="1">
              <a:lnSpc>
                <a:spcPct val="80000"/>
              </a:lnSpc>
            </a:pPr>
            <a:endParaRPr lang="en-US" sz="2800" dirty="0" smtClean="0"/>
          </a:p>
          <a:p>
            <a:pPr eaLnBrk="1" hangingPunct="1">
              <a:lnSpc>
                <a:spcPct val="80000"/>
              </a:lnSpc>
            </a:pPr>
            <a:r>
              <a:rPr lang="en-US" sz="2800" dirty="0" smtClean="0"/>
              <a:t>The subcommittee reports their findings on the bill and opens a debate</a:t>
            </a:r>
          </a:p>
          <a:p>
            <a:pPr eaLnBrk="1" hangingPunct="1">
              <a:lnSpc>
                <a:spcPct val="80000"/>
              </a:lnSpc>
            </a:pPr>
            <a:endParaRPr lang="en-US" sz="2800" dirty="0" smtClean="0"/>
          </a:p>
          <a:p>
            <a:pPr eaLnBrk="1" hangingPunct="1">
              <a:lnSpc>
                <a:spcPct val="80000"/>
              </a:lnSpc>
            </a:pPr>
            <a:r>
              <a:rPr lang="en-US" sz="2800" dirty="0" smtClean="0"/>
              <a:t>The standing committee can schedule its own hearing, or just vote it up or down</a:t>
            </a:r>
          </a:p>
          <a:p>
            <a:pPr eaLnBrk="1" hangingPunct="1">
              <a:lnSpc>
                <a:spcPct val="80000"/>
              </a:lnSpc>
            </a:pPr>
            <a:endParaRPr lang="en-US" sz="2800" dirty="0" smtClean="0"/>
          </a:p>
          <a:p>
            <a:pPr eaLnBrk="1" hangingPunct="1">
              <a:lnSpc>
                <a:spcPct val="80000"/>
              </a:lnSpc>
            </a:pPr>
            <a:r>
              <a:rPr lang="en-US" sz="2800" dirty="0" smtClean="0"/>
              <a:t>It can be changed at any time during this process</a:t>
            </a:r>
          </a:p>
          <a:p>
            <a:pPr eaLnBrk="1" hangingPunct="1">
              <a:lnSpc>
                <a:spcPct val="80000"/>
              </a:lnSpc>
            </a:pPr>
            <a:endParaRPr lang="en-US" sz="2800" dirty="0" smtClean="0"/>
          </a:p>
          <a:p>
            <a:pPr eaLnBrk="1" hangingPunct="1">
              <a:lnSpc>
                <a:spcPct val="80000"/>
              </a:lnSpc>
            </a:pPr>
            <a:r>
              <a:rPr lang="en-US" sz="2800" b="1" dirty="0" smtClean="0"/>
              <a:t>If they approve it, the bill goes to the full House for consideration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On the floor of the Full House</a:t>
            </a:r>
          </a:p>
        </p:txBody>
      </p:sp>
      <p:sp>
        <p:nvSpPr>
          <p:cNvPr id="16387" name="Rectangle 6"/>
          <p:cNvSpPr>
            <a:spLocks noGrp="1" noChangeArrowheads="1"/>
          </p:cNvSpPr>
          <p:nvPr>
            <p:ph type="body" sz="half" idx="4294967295"/>
          </p:nvPr>
        </p:nvSpPr>
        <p:spPr>
          <a:xfrm>
            <a:off x="304800" y="1371600"/>
            <a:ext cx="8534400" cy="5486400"/>
          </a:xfrm>
        </p:spPr>
        <p:txBody>
          <a:bodyPr/>
          <a:lstStyle/>
          <a:p>
            <a:pPr eaLnBrk="1" hangingPunct="1">
              <a:lnSpc>
                <a:spcPct val="80000"/>
              </a:lnSpc>
            </a:pPr>
            <a:endParaRPr lang="en-US" sz="2400" dirty="0" smtClean="0"/>
          </a:p>
          <a:p>
            <a:pPr eaLnBrk="1" hangingPunct="1">
              <a:lnSpc>
                <a:spcPct val="80000"/>
              </a:lnSpc>
            </a:pPr>
            <a:r>
              <a:rPr lang="en-US" sz="2800" dirty="0" smtClean="0"/>
              <a:t>Here is where the Senate and House are very different</a:t>
            </a:r>
          </a:p>
          <a:p>
            <a:pPr eaLnBrk="1" hangingPunct="1">
              <a:lnSpc>
                <a:spcPct val="80000"/>
              </a:lnSpc>
            </a:pPr>
            <a:endParaRPr lang="en-US" sz="2800" dirty="0" smtClean="0"/>
          </a:p>
          <a:p>
            <a:pPr eaLnBrk="1" hangingPunct="1">
              <a:lnSpc>
                <a:spcPct val="80000"/>
              </a:lnSpc>
            </a:pPr>
            <a:r>
              <a:rPr lang="en-US" sz="2800" dirty="0" smtClean="0"/>
              <a:t>In the House of representatives, the Rules Committee schedules debate on bills approved by committees.  They decide when it will come up and how long it will be debated.  This makes it one of the most powerful committees</a:t>
            </a:r>
          </a:p>
          <a:p>
            <a:pPr eaLnBrk="1" hangingPunct="1">
              <a:lnSpc>
                <a:spcPct val="80000"/>
              </a:lnSpc>
            </a:pPr>
            <a:endParaRPr lang="en-US" sz="2800" dirty="0" smtClean="0"/>
          </a:p>
          <a:p>
            <a:pPr eaLnBrk="1" hangingPunct="1">
              <a:lnSpc>
                <a:spcPct val="80000"/>
              </a:lnSpc>
            </a:pPr>
            <a:r>
              <a:rPr lang="en-US" sz="2800" dirty="0" smtClean="0"/>
              <a:t>In the Senate there are no restrictions on debate.  The Majority leader chooses the order that bills come up for debate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b="1" i="1" dirty="0" smtClean="0"/>
              <a:t>Only in the Senate</a:t>
            </a:r>
          </a:p>
        </p:txBody>
      </p:sp>
      <p:sp>
        <p:nvSpPr>
          <p:cNvPr id="17411" name="Rectangle 5"/>
          <p:cNvSpPr>
            <a:spLocks noGrp="1" noChangeArrowheads="1"/>
          </p:cNvSpPr>
          <p:nvPr>
            <p:ph type="body" sz="half" idx="1"/>
          </p:nvPr>
        </p:nvSpPr>
        <p:spPr>
          <a:xfrm>
            <a:off x="533400" y="1295400"/>
            <a:ext cx="4038600" cy="5029200"/>
          </a:xfrm>
        </p:spPr>
        <p:txBody>
          <a:bodyPr/>
          <a:lstStyle/>
          <a:p>
            <a:pPr eaLnBrk="1" hangingPunct="1">
              <a:lnSpc>
                <a:spcPct val="90000"/>
              </a:lnSpc>
            </a:pPr>
            <a:r>
              <a:rPr lang="en-US" sz="2000" smtClean="0"/>
              <a:t>In the Senate each Senator can talk about any bill they want, for as long as they want</a:t>
            </a:r>
          </a:p>
          <a:p>
            <a:pPr eaLnBrk="1" hangingPunct="1">
              <a:lnSpc>
                <a:spcPct val="90000"/>
              </a:lnSpc>
            </a:pPr>
            <a:r>
              <a:rPr lang="en-US" sz="2000" smtClean="0"/>
              <a:t>This gives each Senator a special weapon they can use to defeat a bill they oppose</a:t>
            </a:r>
          </a:p>
          <a:p>
            <a:pPr eaLnBrk="1" hangingPunct="1">
              <a:lnSpc>
                <a:spcPct val="90000"/>
              </a:lnSpc>
            </a:pPr>
            <a:r>
              <a:rPr lang="en-US" sz="2000" smtClean="0"/>
              <a:t>In a </a:t>
            </a:r>
            <a:r>
              <a:rPr lang="en-US" sz="2000" b="1" u="sng" smtClean="0"/>
              <a:t>Filibuster</a:t>
            </a:r>
            <a:r>
              <a:rPr lang="en-US" sz="2000" smtClean="0"/>
              <a:t> a Senator can talk on and on until the bill is withdrawn</a:t>
            </a:r>
          </a:p>
          <a:p>
            <a:pPr eaLnBrk="1" hangingPunct="1">
              <a:lnSpc>
                <a:spcPct val="90000"/>
              </a:lnSpc>
            </a:pPr>
            <a:r>
              <a:rPr lang="en-US" sz="2000" smtClean="0"/>
              <a:t>The longest lone filibuster was done by Strom Thurmond, lasting 24 hours, 17 minutes in 1957.  </a:t>
            </a:r>
          </a:p>
          <a:p>
            <a:pPr eaLnBrk="1" hangingPunct="1">
              <a:lnSpc>
                <a:spcPct val="90000"/>
              </a:lnSpc>
            </a:pPr>
            <a:r>
              <a:rPr lang="en-US" sz="2000" smtClean="0"/>
              <a:t>The longest total was done in 1964 to block Civil Rights law, lasting over 75 days.  19 Senators worked together on that one.</a:t>
            </a:r>
          </a:p>
        </p:txBody>
      </p:sp>
      <p:pic>
        <p:nvPicPr>
          <p:cNvPr id="17412" name="Picture 8" descr="POLT10B"/>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32325" y="1371600"/>
            <a:ext cx="4106863" cy="50292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z="6000" b="1" dirty="0" smtClean="0"/>
              <a:t>The Filibuster</a:t>
            </a:r>
          </a:p>
        </p:txBody>
      </p:sp>
      <p:sp>
        <p:nvSpPr>
          <p:cNvPr id="18435" name="Rectangle 6"/>
          <p:cNvSpPr>
            <a:spLocks noGrp="1" noChangeArrowheads="1"/>
          </p:cNvSpPr>
          <p:nvPr>
            <p:ph type="body" sz="half" idx="4294967295"/>
          </p:nvPr>
        </p:nvSpPr>
        <p:spPr>
          <a:xfrm>
            <a:off x="228600" y="1600200"/>
            <a:ext cx="8610600" cy="4525963"/>
          </a:xfrm>
        </p:spPr>
        <p:txBody>
          <a:bodyPr/>
          <a:lstStyle/>
          <a:p>
            <a:pPr eaLnBrk="1" hangingPunct="1">
              <a:lnSpc>
                <a:spcPct val="90000"/>
              </a:lnSpc>
            </a:pPr>
            <a:r>
              <a:rPr lang="en-US" dirty="0" smtClean="0"/>
              <a:t>The filibuster is a powerful weapon, but it is not unstoppable</a:t>
            </a:r>
          </a:p>
          <a:p>
            <a:pPr eaLnBrk="1" hangingPunct="1">
              <a:lnSpc>
                <a:spcPct val="90000"/>
              </a:lnSpc>
            </a:pPr>
            <a:endParaRPr lang="en-US" dirty="0" smtClean="0"/>
          </a:p>
          <a:p>
            <a:pPr eaLnBrk="1" hangingPunct="1">
              <a:lnSpc>
                <a:spcPct val="90000"/>
              </a:lnSpc>
            </a:pPr>
            <a:r>
              <a:rPr lang="en-US" dirty="0" smtClean="0"/>
              <a:t>A </a:t>
            </a:r>
            <a:r>
              <a:rPr lang="en-US" b="1" u="sng" dirty="0" smtClean="0"/>
              <a:t>Cloture</a:t>
            </a:r>
            <a:r>
              <a:rPr lang="en-US" dirty="0" smtClean="0"/>
              <a:t> </a:t>
            </a:r>
            <a:r>
              <a:rPr lang="en-US" b="1" dirty="0" smtClean="0"/>
              <a:t>vote can end a filibuster if 60 Senators vote for it</a:t>
            </a:r>
            <a:r>
              <a:rPr lang="en-US" dirty="0" smtClean="0"/>
              <a:t>.  </a:t>
            </a:r>
          </a:p>
          <a:p>
            <a:pPr eaLnBrk="1" hangingPunct="1">
              <a:lnSpc>
                <a:spcPct val="90000"/>
              </a:lnSpc>
            </a:pPr>
            <a:endParaRPr lang="en-US" dirty="0" smtClean="0"/>
          </a:p>
          <a:p>
            <a:pPr eaLnBrk="1" hangingPunct="1">
              <a:lnSpc>
                <a:spcPct val="90000"/>
              </a:lnSpc>
            </a:pPr>
            <a:r>
              <a:rPr lang="en-US" dirty="0" smtClean="0"/>
              <a:t>This is very difficult to get if the filibustering Senator has the support of his party.  Rarely has any political party had more than 60% of Senators as members.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sz="6000" b="1" dirty="0" smtClean="0"/>
              <a:t>Finally, a vote</a:t>
            </a:r>
          </a:p>
        </p:txBody>
      </p:sp>
      <p:sp>
        <p:nvSpPr>
          <p:cNvPr id="19459" name="Rectangle 5"/>
          <p:cNvSpPr>
            <a:spLocks noGrp="1" noChangeArrowheads="1"/>
          </p:cNvSpPr>
          <p:nvPr>
            <p:ph type="body" sz="half" idx="4294967295"/>
          </p:nvPr>
        </p:nvSpPr>
        <p:spPr>
          <a:xfrm>
            <a:off x="228600" y="1371600"/>
            <a:ext cx="8534400" cy="5257800"/>
          </a:xfrm>
        </p:spPr>
        <p:txBody>
          <a:bodyPr/>
          <a:lstStyle/>
          <a:p>
            <a:pPr eaLnBrk="1" hangingPunct="1">
              <a:lnSpc>
                <a:spcPct val="90000"/>
              </a:lnSpc>
            </a:pPr>
            <a:r>
              <a:rPr lang="en-US" sz="2800" dirty="0" smtClean="0"/>
              <a:t>After debate is over, there is a vote on the floor</a:t>
            </a:r>
          </a:p>
          <a:p>
            <a:pPr eaLnBrk="1" hangingPunct="1">
              <a:lnSpc>
                <a:spcPct val="90000"/>
              </a:lnSpc>
            </a:pPr>
            <a:endParaRPr lang="en-US" sz="2800" dirty="0" smtClean="0"/>
          </a:p>
          <a:p>
            <a:pPr eaLnBrk="1" hangingPunct="1">
              <a:lnSpc>
                <a:spcPct val="90000"/>
              </a:lnSpc>
            </a:pPr>
            <a:r>
              <a:rPr lang="en-US" sz="2800" dirty="0" smtClean="0"/>
              <a:t>Sometimes a voice vote is used.  Members say “Aye” or “Nay” out loud and the Presiding officer judges the vote</a:t>
            </a:r>
          </a:p>
          <a:p>
            <a:pPr eaLnBrk="1" hangingPunct="1">
              <a:lnSpc>
                <a:spcPct val="90000"/>
              </a:lnSpc>
            </a:pPr>
            <a:endParaRPr lang="en-US" sz="2800" dirty="0" smtClean="0"/>
          </a:p>
          <a:p>
            <a:pPr eaLnBrk="1" hangingPunct="1">
              <a:lnSpc>
                <a:spcPct val="90000"/>
              </a:lnSpc>
            </a:pPr>
            <a:r>
              <a:rPr lang="en-US" sz="2800" dirty="0" smtClean="0"/>
              <a:t>This is used when the vote’s outcome is obvious</a:t>
            </a:r>
          </a:p>
          <a:p>
            <a:pPr eaLnBrk="1" hangingPunct="1">
              <a:lnSpc>
                <a:spcPct val="90000"/>
              </a:lnSpc>
            </a:pPr>
            <a:endParaRPr lang="en-US" sz="2800" dirty="0" smtClean="0"/>
          </a:p>
          <a:p>
            <a:pPr eaLnBrk="1" hangingPunct="1">
              <a:lnSpc>
                <a:spcPct val="90000"/>
              </a:lnSpc>
            </a:pPr>
            <a:r>
              <a:rPr lang="en-US" sz="2800" dirty="0" smtClean="0"/>
              <a:t>It can also be used when members don’t want their names on the record on a controversial matter.  This happened on the recent Medicare prescription bill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en-US" b="1" dirty="0" smtClean="0"/>
              <a:t>Roll Call Vote</a:t>
            </a:r>
          </a:p>
        </p:txBody>
      </p:sp>
      <p:sp>
        <p:nvSpPr>
          <p:cNvPr id="20483" name="Rectangle 6"/>
          <p:cNvSpPr>
            <a:spLocks noGrp="1" noChangeArrowheads="1"/>
          </p:cNvSpPr>
          <p:nvPr>
            <p:ph type="body" sz="half" idx="1"/>
          </p:nvPr>
        </p:nvSpPr>
        <p:spPr>
          <a:xfrm>
            <a:off x="457200" y="1143000"/>
            <a:ext cx="4038600" cy="4983163"/>
          </a:xfrm>
        </p:spPr>
        <p:txBody>
          <a:bodyPr/>
          <a:lstStyle/>
          <a:p>
            <a:pPr eaLnBrk="1" hangingPunct="1"/>
            <a:r>
              <a:rPr lang="en-US" sz="2600" dirty="0" smtClean="0"/>
              <a:t>A </a:t>
            </a:r>
            <a:r>
              <a:rPr lang="en-US" sz="2600" b="1" u="sng" dirty="0" smtClean="0"/>
              <a:t>Roll Call Vote</a:t>
            </a:r>
            <a:r>
              <a:rPr lang="en-US" sz="2600" b="1" dirty="0" smtClean="0"/>
              <a:t> </a:t>
            </a:r>
            <a:r>
              <a:rPr lang="en-US" sz="2600" dirty="0" smtClean="0"/>
              <a:t>is more common.  </a:t>
            </a:r>
            <a:r>
              <a:rPr lang="en-US" sz="2600" b="1" dirty="0" smtClean="0"/>
              <a:t>Members actually register their vote with their name. </a:t>
            </a:r>
            <a:endParaRPr lang="en-US" sz="2600" dirty="0" smtClean="0"/>
          </a:p>
          <a:p>
            <a:pPr eaLnBrk="1" hangingPunct="1"/>
            <a:r>
              <a:rPr lang="en-US" sz="2600" dirty="0" smtClean="0"/>
              <a:t>Sometimes the Sergeant at arms actually calls each members name and they reply with their vote</a:t>
            </a:r>
          </a:p>
          <a:p>
            <a:pPr eaLnBrk="1" hangingPunct="1"/>
            <a:r>
              <a:rPr lang="en-US" sz="2600" dirty="0" smtClean="0"/>
              <a:t>Usually, the votes are recorded electronically</a:t>
            </a:r>
          </a:p>
        </p:txBody>
      </p:sp>
      <p:pic>
        <p:nvPicPr>
          <p:cNvPr id="20484" name="Picture 8" descr="_38328733_house_300_ap"/>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a:xfrm>
            <a:off x="4724400" y="1447799"/>
            <a:ext cx="4122539" cy="2355737"/>
          </a:xfrm>
        </p:spPr>
      </p:pic>
      <p:sp>
        <p:nvSpPr>
          <p:cNvPr id="2" name="Content Placeholder 1"/>
          <p:cNvSpPr>
            <a:spLocks noGrp="1"/>
          </p:cNvSpPr>
          <p:nvPr>
            <p:ph sz="quarter" idx="3"/>
          </p:nvPr>
        </p:nvSpPr>
        <p:spPr>
          <a:xfrm>
            <a:off x="5334000" y="3938589"/>
            <a:ext cx="3352800" cy="2157412"/>
          </a:xfrm>
        </p:spPr>
        <p:txBody>
          <a:bodyPr/>
          <a:lstStyle/>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934691"/>
            <a:ext cx="3167190" cy="2367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en-US" b="1" dirty="0" smtClean="0"/>
              <a:t>Time to start all over</a:t>
            </a:r>
          </a:p>
        </p:txBody>
      </p:sp>
      <p:sp>
        <p:nvSpPr>
          <p:cNvPr id="22531" name="Rectangle 5"/>
          <p:cNvSpPr>
            <a:spLocks noGrp="1" noChangeArrowheads="1"/>
          </p:cNvSpPr>
          <p:nvPr>
            <p:ph type="body" sz="half" idx="1"/>
          </p:nvPr>
        </p:nvSpPr>
        <p:spPr>
          <a:xfrm>
            <a:off x="457200" y="1600200"/>
            <a:ext cx="4038600" cy="5029200"/>
          </a:xfrm>
        </p:spPr>
        <p:txBody>
          <a:bodyPr/>
          <a:lstStyle/>
          <a:p>
            <a:pPr eaLnBrk="1" hangingPunct="1">
              <a:lnSpc>
                <a:spcPct val="90000"/>
              </a:lnSpc>
            </a:pPr>
            <a:r>
              <a:rPr lang="en-US" sz="2400" smtClean="0"/>
              <a:t>If the bill passes the full house, which few ever do, its journey has only begun</a:t>
            </a:r>
          </a:p>
          <a:p>
            <a:pPr eaLnBrk="1" hangingPunct="1">
              <a:lnSpc>
                <a:spcPct val="90000"/>
              </a:lnSpc>
            </a:pPr>
            <a:r>
              <a:rPr lang="en-US" sz="2400" smtClean="0"/>
              <a:t>The whole process has to start over now in the other House.  </a:t>
            </a:r>
          </a:p>
          <a:p>
            <a:pPr eaLnBrk="1" hangingPunct="1">
              <a:lnSpc>
                <a:spcPct val="90000"/>
              </a:lnSpc>
            </a:pPr>
            <a:r>
              <a:rPr lang="en-US" sz="2400" smtClean="0"/>
              <a:t>If it is voted against at any step in the other house, the bill is dead</a:t>
            </a:r>
          </a:p>
          <a:p>
            <a:pPr eaLnBrk="1" hangingPunct="1">
              <a:lnSpc>
                <a:spcPct val="90000"/>
              </a:lnSpc>
            </a:pPr>
            <a:r>
              <a:rPr lang="en-US" sz="2400" smtClean="0"/>
              <a:t>If it makes it all the way through, it will probably be quite different from how it started</a:t>
            </a:r>
          </a:p>
        </p:txBody>
      </p:sp>
      <p:pic>
        <p:nvPicPr>
          <p:cNvPr id="22532" name="Picture 8" descr="[ After passing one house, the bill goes through the same procedure in the other house. &quot;PASSED&quot; ]">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592638" y="1371600"/>
            <a:ext cx="3995737" cy="51816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en-US" b="1" dirty="0" smtClean="0"/>
              <a:t>Conference Committee</a:t>
            </a:r>
          </a:p>
        </p:txBody>
      </p:sp>
      <p:sp>
        <p:nvSpPr>
          <p:cNvPr id="23555" name="Rectangle 6"/>
          <p:cNvSpPr>
            <a:spLocks noGrp="1" noChangeArrowheads="1"/>
          </p:cNvSpPr>
          <p:nvPr>
            <p:ph type="body" sz="half" idx="2"/>
          </p:nvPr>
        </p:nvSpPr>
        <p:spPr>
          <a:xfrm>
            <a:off x="4648200" y="1600200"/>
            <a:ext cx="4038600" cy="5257800"/>
          </a:xfrm>
        </p:spPr>
        <p:txBody>
          <a:bodyPr/>
          <a:lstStyle/>
          <a:p>
            <a:pPr eaLnBrk="1" hangingPunct="1">
              <a:lnSpc>
                <a:spcPct val="80000"/>
              </a:lnSpc>
            </a:pPr>
            <a:r>
              <a:rPr lang="en-US" sz="2400" smtClean="0"/>
              <a:t>If a bill passes both houses, it must be identical if it is to go on</a:t>
            </a:r>
          </a:p>
          <a:p>
            <a:pPr eaLnBrk="1" hangingPunct="1">
              <a:lnSpc>
                <a:spcPct val="80000"/>
              </a:lnSpc>
            </a:pPr>
            <a:r>
              <a:rPr lang="en-US" sz="2400" smtClean="0"/>
              <a:t>A Conference Committee makes compromises and comes up with a bill both can accept</a:t>
            </a:r>
          </a:p>
          <a:p>
            <a:pPr eaLnBrk="1" hangingPunct="1">
              <a:lnSpc>
                <a:spcPct val="80000"/>
              </a:lnSpc>
            </a:pPr>
            <a:r>
              <a:rPr lang="en-US" sz="2400" smtClean="0"/>
              <a:t>The Compromise bill then goes for a vote of each full house.</a:t>
            </a:r>
          </a:p>
          <a:p>
            <a:pPr eaLnBrk="1" hangingPunct="1">
              <a:lnSpc>
                <a:spcPct val="80000"/>
              </a:lnSpc>
            </a:pPr>
            <a:r>
              <a:rPr lang="en-US" sz="2400" smtClean="0"/>
              <a:t>If with votes no, the bill is dead.</a:t>
            </a:r>
          </a:p>
          <a:p>
            <a:pPr eaLnBrk="1" hangingPunct="1">
              <a:lnSpc>
                <a:spcPct val="80000"/>
              </a:lnSpc>
            </a:pPr>
            <a:r>
              <a:rPr lang="en-US" sz="2400" smtClean="0"/>
              <a:t>If they both vote yes, it finally goes to the President</a:t>
            </a:r>
          </a:p>
        </p:txBody>
      </p:sp>
      <p:pic>
        <p:nvPicPr>
          <p:cNvPr id="2050" name="Picture 2" descr="http://upload.wikimedia.org/wikipedia/commons/d/d3/FEMA_-_34403_-_FEMA_Administrator_at_Appropriations_Committee_Hearing_in_District_of_Columbia.jpg"/>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279351" y="2511419"/>
            <a:ext cx="4216449" cy="28225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dirty="0" smtClean="0"/>
              <a:t>Where do laws come from?</a:t>
            </a:r>
          </a:p>
        </p:txBody>
      </p:sp>
      <p:sp>
        <p:nvSpPr>
          <p:cNvPr id="3075" name="Rectangle 5"/>
          <p:cNvSpPr>
            <a:spLocks noGrp="1" noChangeArrowheads="1"/>
          </p:cNvSpPr>
          <p:nvPr>
            <p:ph type="body" sz="half" idx="4294967295"/>
          </p:nvPr>
        </p:nvSpPr>
        <p:spPr>
          <a:xfrm>
            <a:off x="304800" y="1600200"/>
            <a:ext cx="8458200" cy="4525963"/>
          </a:xfrm>
        </p:spPr>
        <p:txBody>
          <a:bodyPr/>
          <a:lstStyle/>
          <a:p>
            <a:pPr eaLnBrk="1" hangingPunct="1">
              <a:lnSpc>
                <a:spcPct val="90000"/>
              </a:lnSpc>
            </a:pPr>
            <a:endParaRPr lang="en-US" sz="2800" dirty="0" smtClean="0"/>
          </a:p>
          <a:p>
            <a:pPr eaLnBrk="1" hangingPunct="1">
              <a:lnSpc>
                <a:spcPct val="90000"/>
              </a:lnSpc>
            </a:pPr>
            <a:r>
              <a:rPr lang="en-US" sz="2800" dirty="0" smtClean="0"/>
              <a:t>Lawmaking is of course the job of Congress, but they don’t do it alone</a:t>
            </a:r>
          </a:p>
          <a:p>
            <a:pPr eaLnBrk="1" hangingPunct="1">
              <a:lnSpc>
                <a:spcPct val="90000"/>
              </a:lnSpc>
            </a:pPr>
            <a:endParaRPr lang="en-US" sz="2800" dirty="0" smtClean="0"/>
          </a:p>
          <a:p>
            <a:pPr eaLnBrk="1" hangingPunct="1">
              <a:lnSpc>
                <a:spcPct val="90000"/>
              </a:lnSpc>
            </a:pPr>
            <a:r>
              <a:rPr lang="en-US" sz="2800" dirty="0" smtClean="0"/>
              <a:t>The ideas for laws can come from many sources</a:t>
            </a:r>
          </a:p>
          <a:p>
            <a:pPr eaLnBrk="1" hangingPunct="1">
              <a:lnSpc>
                <a:spcPct val="90000"/>
              </a:lnSpc>
            </a:pPr>
            <a:endParaRPr lang="en-US" sz="2800" dirty="0" smtClean="0"/>
          </a:p>
          <a:p>
            <a:pPr eaLnBrk="1" hangingPunct="1">
              <a:lnSpc>
                <a:spcPct val="90000"/>
              </a:lnSpc>
            </a:pPr>
            <a:r>
              <a:rPr lang="en-US" sz="2800" dirty="0" smtClean="0"/>
              <a:t>Congress must work with the President for the process to run smoothly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en-US" b="1" dirty="0" smtClean="0"/>
              <a:t>The President</a:t>
            </a:r>
          </a:p>
        </p:txBody>
      </p:sp>
      <p:sp>
        <p:nvSpPr>
          <p:cNvPr id="24579" name="Rectangle 5"/>
          <p:cNvSpPr>
            <a:spLocks noGrp="1" noChangeArrowheads="1"/>
          </p:cNvSpPr>
          <p:nvPr>
            <p:ph type="body" sz="half" idx="1"/>
          </p:nvPr>
        </p:nvSpPr>
        <p:spPr>
          <a:xfrm>
            <a:off x="457200" y="1371600"/>
            <a:ext cx="4038600" cy="5257800"/>
          </a:xfrm>
        </p:spPr>
        <p:txBody>
          <a:bodyPr/>
          <a:lstStyle/>
          <a:p>
            <a:pPr eaLnBrk="1" hangingPunct="1">
              <a:lnSpc>
                <a:spcPct val="90000"/>
              </a:lnSpc>
            </a:pPr>
            <a:r>
              <a:rPr lang="en-US" sz="2400" dirty="0" smtClean="0"/>
              <a:t>The President has several options with bills he receives</a:t>
            </a:r>
          </a:p>
          <a:p>
            <a:pPr eaLnBrk="1" hangingPunct="1">
              <a:lnSpc>
                <a:spcPct val="90000"/>
              </a:lnSpc>
            </a:pPr>
            <a:r>
              <a:rPr lang="en-US" sz="2400" b="1" dirty="0" smtClean="0"/>
              <a:t>He can sign it into law</a:t>
            </a:r>
          </a:p>
          <a:p>
            <a:pPr eaLnBrk="1" hangingPunct="1">
              <a:lnSpc>
                <a:spcPct val="90000"/>
              </a:lnSpc>
            </a:pPr>
            <a:r>
              <a:rPr lang="en-US" sz="2400" b="1" dirty="0" smtClean="0"/>
              <a:t>He can </a:t>
            </a:r>
            <a:r>
              <a:rPr lang="en-US" sz="2400" b="1" u="sng" dirty="0" smtClean="0"/>
              <a:t>veto</a:t>
            </a:r>
            <a:r>
              <a:rPr lang="en-US" sz="2400" b="1" dirty="0" smtClean="0"/>
              <a:t>, or reject the bill</a:t>
            </a:r>
          </a:p>
          <a:p>
            <a:pPr eaLnBrk="1" hangingPunct="1">
              <a:lnSpc>
                <a:spcPct val="90000"/>
              </a:lnSpc>
            </a:pPr>
            <a:r>
              <a:rPr lang="en-US" sz="2400" b="1" dirty="0" smtClean="0"/>
              <a:t>He can ignore it.  </a:t>
            </a:r>
            <a:r>
              <a:rPr lang="en-US" sz="2400" dirty="0" smtClean="0"/>
              <a:t>If 10 days goes by, it becomes a law without his signature.  </a:t>
            </a:r>
            <a:r>
              <a:rPr lang="en-US" sz="2400" b="1" dirty="0" smtClean="0"/>
              <a:t>Unless</a:t>
            </a:r>
            <a:r>
              <a:rPr lang="en-US" sz="2400" dirty="0" smtClean="0"/>
              <a:t> Congress goes out of session in those 10 days, then it does not become a law.  This is called a </a:t>
            </a:r>
            <a:r>
              <a:rPr lang="en-US" sz="2400" b="1" dirty="0" smtClean="0"/>
              <a:t>“pocket veto”</a:t>
            </a:r>
          </a:p>
        </p:txBody>
      </p:sp>
      <p:pic>
        <p:nvPicPr>
          <p:cNvPr id="1026" name="Picture 2" descr="H:\President_Official_Portrait_HiR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3657600" cy="49804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n-US" b="1" dirty="0" smtClean="0"/>
              <a:t>Finally, a Law!</a:t>
            </a:r>
          </a:p>
        </p:txBody>
      </p:sp>
      <p:sp>
        <p:nvSpPr>
          <p:cNvPr id="25603" name="Rectangle 6"/>
          <p:cNvSpPr>
            <a:spLocks noGrp="1" noChangeArrowheads="1"/>
          </p:cNvSpPr>
          <p:nvPr>
            <p:ph type="body" sz="half" idx="2"/>
          </p:nvPr>
        </p:nvSpPr>
        <p:spPr>
          <a:xfrm>
            <a:off x="4648200" y="1600200"/>
            <a:ext cx="4038600" cy="4953000"/>
          </a:xfrm>
        </p:spPr>
        <p:txBody>
          <a:bodyPr/>
          <a:lstStyle/>
          <a:p>
            <a:pPr eaLnBrk="1" hangingPunct="1">
              <a:lnSpc>
                <a:spcPct val="90000"/>
              </a:lnSpc>
            </a:pPr>
            <a:r>
              <a:rPr lang="en-US" sz="2400" smtClean="0"/>
              <a:t>If the bill gets by the President it becomes a law</a:t>
            </a:r>
          </a:p>
          <a:p>
            <a:pPr eaLnBrk="1" hangingPunct="1">
              <a:lnSpc>
                <a:spcPct val="90000"/>
              </a:lnSpc>
            </a:pPr>
            <a:r>
              <a:rPr lang="en-US" sz="2400" smtClean="0"/>
              <a:t>All this has to happen during one session of Congress</a:t>
            </a:r>
          </a:p>
          <a:p>
            <a:pPr eaLnBrk="1" hangingPunct="1">
              <a:lnSpc>
                <a:spcPct val="90000"/>
              </a:lnSpc>
            </a:pPr>
            <a:r>
              <a:rPr lang="en-US" sz="2400" smtClean="0"/>
              <a:t>If it runs out of time, the bill dies</a:t>
            </a:r>
          </a:p>
          <a:p>
            <a:pPr eaLnBrk="1" hangingPunct="1">
              <a:lnSpc>
                <a:spcPct val="90000"/>
              </a:lnSpc>
            </a:pPr>
            <a:r>
              <a:rPr lang="en-US" sz="2400" smtClean="0"/>
              <a:t>Most successful laws take months to complete the process</a:t>
            </a:r>
          </a:p>
          <a:p>
            <a:pPr eaLnBrk="1" hangingPunct="1">
              <a:lnSpc>
                <a:spcPct val="90000"/>
              </a:lnSpc>
            </a:pPr>
            <a:r>
              <a:rPr lang="en-US" sz="2400" smtClean="0"/>
              <a:t>Why do you think it is so difficult to make a law?</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057400"/>
            <a:ext cx="4054413" cy="3500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b="1" u="sng" dirty="0" smtClean="0"/>
              <a:t>State Laws</a:t>
            </a:r>
          </a:p>
        </p:txBody>
      </p:sp>
      <p:sp>
        <p:nvSpPr>
          <p:cNvPr id="26627" name="Rectangle 3"/>
          <p:cNvSpPr>
            <a:spLocks noGrp="1" noChangeArrowheads="1"/>
          </p:cNvSpPr>
          <p:nvPr>
            <p:ph idx="1"/>
          </p:nvPr>
        </p:nvSpPr>
        <p:spPr/>
        <p:txBody>
          <a:bodyPr/>
          <a:lstStyle/>
          <a:p>
            <a:pPr eaLnBrk="1" hangingPunct="1">
              <a:lnSpc>
                <a:spcPct val="90000"/>
              </a:lnSpc>
            </a:pPr>
            <a:r>
              <a:rPr lang="en-US" sz="2800" dirty="0" smtClean="0"/>
              <a:t>The same basic process happens in State government</a:t>
            </a:r>
          </a:p>
          <a:p>
            <a:pPr marL="0" indent="0" eaLnBrk="1" hangingPunct="1">
              <a:lnSpc>
                <a:spcPct val="90000"/>
              </a:lnSpc>
              <a:buNone/>
            </a:pPr>
            <a:endParaRPr lang="en-US" sz="2800" dirty="0" smtClean="0"/>
          </a:p>
          <a:p>
            <a:pPr eaLnBrk="1" hangingPunct="1">
              <a:lnSpc>
                <a:spcPct val="90000"/>
              </a:lnSpc>
            </a:pPr>
            <a:r>
              <a:rPr lang="en-US" sz="2800" dirty="0" smtClean="0"/>
              <a:t>A bill must pass both the </a:t>
            </a:r>
            <a:r>
              <a:rPr lang="en-US" sz="2800" b="1" dirty="0" smtClean="0"/>
              <a:t>Senate</a:t>
            </a:r>
            <a:r>
              <a:rPr lang="en-US" sz="2800" dirty="0" smtClean="0"/>
              <a:t> and the </a:t>
            </a:r>
            <a:r>
              <a:rPr lang="en-US" sz="2800" b="1" dirty="0" smtClean="0"/>
              <a:t>House of Delegates</a:t>
            </a:r>
          </a:p>
          <a:p>
            <a:pPr eaLnBrk="1" hangingPunct="1">
              <a:lnSpc>
                <a:spcPct val="90000"/>
              </a:lnSpc>
            </a:pPr>
            <a:endParaRPr lang="en-US" sz="2800" dirty="0" smtClean="0"/>
          </a:p>
          <a:p>
            <a:pPr eaLnBrk="1" hangingPunct="1">
              <a:lnSpc>
                <a:spcPct val="90000"/>
              </a:lnSpc>
            </a:pPr>
            <a:r>
              <a:rPr lang="en-US" sz="2800" dirty="0" smtClean="0"/>
              <a:t>To become law it must be </a:t>
            </a:r>
            <a:r>
              <a:rPr lang="en-US" sz="2800" b="1" dirty="0" smtClean="0"/>
              <a:t>signed by the Governor</a:t>
            </a:r>
            <a:r>
              <a:rPr lang="en-US" sz="2800" dirty="0" smtClean="0"/>
              <a:t>.  He can veto any bill he objects to.</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1371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207818"/>
            <a:ext cx="1348290" cy="1341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dirty="0" smtClean="0"/>
              <a:t>Sometimes a weird one gets through</a:t>
            </a:r>
          </a:p>
        </p:txBody>
      </p:sp>
      <p:sp>
        <p:nvSpPr>
          <p:cNvPr id="27651" name="Rectangle 4"/>
          <p:cNvSpPr>
            <a:spLocks noGrp="1" noChangeArrowheads="1"/>
          </p:cNvSpPr>
          <p:nvPr>
            <p:ph idx="1"/>
          </p:nvPr>
        </p:nvSpPr>
        <p:spPr/>
        <p:txBody>
          <a:bodyPr/>
          <a:lstStyle/>
          <a:p>
            <a:pPr eaLnBrk="1" hangingPunct="1"/>
            <a:endParaRPr lang="en-US" sz="2400" dirty="0" smtClean="0"/>
          </a:p>
          <a:p>
            <a:pPr eaLnBrk="1" hangingPunct="1"/>
            <a:r>
              <a:rPr lang="en-US" sz="2400" dirty="0" smtClean="0"/>
              <a:t>Even though it is a long process, sometimes unusual laws get passed</a:t>
            </a:r>
          </a:p>
          <a:p>
            <a:pPr marL="0" indent="0" eaLnBrk="1" hangingPunct="1">
              <a:buNone/>
            </a:pPr>
            <a:endParaRPr lang="en-US" sz="2400" dirty="0" smtClean="0"/>
          </a:p>
          <a:p>
            <a:pPr eaLnBrk="1" hangingPunct="1"/>
            <a:r>
              <a:rPr lang="en-US" sz="2400" dirty="0" smtClean="0"/>
              <a:t>This is especially true at the state level</a:t>
            </a:r>
          </a:p>
          <a:p>
            <a:pPr marL="0" indent="0" eaLnBrk="1" hangingPunct="1">
              <a:buNone/>
            </a:pPr>
            <a:endParaRPr lang="en-US" sz="2400" dirty="0" smtClean="0"/>
          </a:p>
          <a:p>
            <a:pPr eaLnBrk="1" hangingPunct="1"/>
            <a:r>
              <a:rPr lang="en-US" sz="2400" dirty="0" smtClean="0"/>
              <a:t>Sometimes laws are passed that are appropriate for the time, but become out of date in the modern world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pPr eaLnBrk="1" hangingPunct="1"/>
            <a:r>
              <a:rPr lang="en-US" smtClean="0"/>
              <a:t>Captain Ahab beware of the Sooner State</a:t>
            </a:r>
          </a:p>
        </p:txBody>
      </p:sp>
      <p:sp>
        <p:nvSpPr>
          <p:cNvPr id="28675" name="Rectangle 1028"/>
          <p:cNvSpPr>
            <a:spLocks noGrp="1" noChangeArrowheads="1"/>
          </p:cNvSpPr>
          <p:nvPr>
            <p:ph type="body" sz="half" idx="2"/>
          </p:nvPr>
        </p:nvSpPr>
        <p:spPr/>
        <p:txBody>
          <a:bodyPr/>
          <a:lstStyle/>
          <a:p>
            <a:pPr eaLnBrk="1" hangingPunct="1"/>
            <a:endParaRPr lang="en-US" sz="3600" smtClean="0"/>
          </a:p>
          <a:p>
            <a:pPr eaLnBrk="1" hangingPunct="1"/>
            <a:r>
              <a:rPr lang="en-US" sz="3600" smtClean="0"/>
              <a:t>In Oklahoma, Whale hunting is strictly forbidden</a:t>
            </a:r>
          </a:p>
          <a:p>
            <a:pPr eaLnBrk="1" hangingPunct="1">
              <a:buFontTx/>
              <a:buNone/>
            </a:pPr>
            <a:endParaRPr lang="en-US" sz="3600" smtClean="0"/>
          </a:p>
        </p:txBody>
      </p:sp>
      <p:pic>
        <p:nvPicPr>
          <p:cNvPr id="28676" name="Picture 1031" descr="whale"/>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52400" y="2305050"/>
            <a:ext cx="4495800" cy="3013075"/>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Yogi vs. Hulk Hogan?</a:t>
            </a:r>
          </a:p>
        </p:txBody>
      </p:sp>
      <p:sp>
        <p:nvSpPr>
          <p:cNvPr id="29699" name="Rectangle 3"/>
          <p:cNvSpPr>
            <a:spLocks noGrp="1" noChangeArrowheads="1"/>
          </p:cNvSpPr>
          <p:nvPr>
            <p:ph type="body" sz="half" idx="1"/>
          </p:nvPr>
        </p:nvSpPr>
        <p:spPr>
          <a:xfrm>
            <a:off x="228600" y="1600200"/>
            <a:ext cx="4038600" cy="4525963"/>
          </a:xfrm>
        </p:spPr>
        <p:txBody>
          <a:bodyPr/>
          <a:lstStyle/>
          <a:p>
            <a:pPr eaLnBrk="1" hangingPunct="1"/>
            <a:r>
              <a:rPr lang="en-US" sz="4000" smtClean="0"/>
              <a:t>In Alabama, it is illegal to train a bear to wrestle</a:t>
            </a:r>
          </a:p>
        </p:txBody>
      </p:sp>
      <p:pic>
        <p:nvPicPr>
          <p:cNvPr id="29700" name="Picture 7" descr="http://homepage.mac.com/viktor2/btw/BillyTed.jpg"/>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3048000" y="2825750"/>
            <a:ext cx="5715000" cy="3509963"/>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Don’t clean up your act</a:t>
            </a:r>
          </a:p>
        </p:txBody>
      </p:sp>
      <p:sp>
        <p:nvSpPr>
          <p:cNvPr id="30723" name="Rectangle 4"/>
          <p:cNvSpPr>
            <a:spLocks noGrp="1" noChangeArrowheads="1"/>
          </p:cNvSpPr>
          <p:nvPr>
            <p:ph type="body" sz="half" idx="2"/>
          </p:nvPr>
        </p:nvSpPr>
        <p:spPr/>
        <p:txBody>
          <a:bodyPr/>
          <a:lstStyle/>
          <a:p>
            <a:pPr eaLnBrk="1" hangingPunct="1"/>
            <a:endParaRPr lang="en-US" sz="2800" smtClean="0"/>
          </a:p>
          <a:p>
            <a:pPr eaLnBrk="1" hangingPunct="1"/>
            <a:r>
              <a:rPr lang="en-US" smtClean="0"/>
              <a:t>In Boston it was once illegal to take a bath, unless ordered to do so by a doctor</a:t>
            </a:r>
          </a:p>
        </p:txBody>
      </p:sp>
      <p:pic>
        <p:nvPicPr>
          <p:cNvPr id="30724" name="Picture 6" descr="hh01602_"/>
          <p:cNvPicPr>
            <a:picLocks noGrp="1" noChangeAspect="1" noChangeArrowheads="1"/>
          </p:cNvPicPr>
          <p:nvPr>
            <p:ph type="clipArt" sz="half" idx="1"/>
          </p:nvPr>
        </p:nvPicPr>
        <p:blipFill>
          <a:blip r:embed="rId2" cstate="print">
            <a:extLst>
              <a:ext uri="{28A0092B-C50C-407E-A947-70E740481C1C}">
                <a14:useLocalDpi xmlns:a14="http://schemas.microsoft.com/office/drawing/2010/main" val="0"/>
              </a:ext>
            </a:extLst>
          </a:blip>
          <a:srcRect/>
          <a:stretch>
            <a:fillRect/>
          </a:stretch>
        </p:blipFill>
        <p:spPr>
          <a:xfrm>
            <a:off x="457200" y="2173288"/>
            <a:ext cx="4038600" cy="3379787"/>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Your breath is illegal!</a:t>
            </a:r>
          </a:p>
        </p:txBody>
      </p:sp>
      <p:sp>
        <p:nvSpPr>
          <p:cNvPr id="31747" name="Rectangle 3"/>
          <p:cNvSpPr>
            <a:spLocks noGrp="1" noChangeArrowheads="1"/>
          </p:cNvSpPr>
          <p:nvPr>
            <p:ph type="body" sz="half" idx="1"/>
          </p:nvPr>
        </p:nvSpPr>
        <p:spPr/>
        <p:txBody>
          <a:bodyPr/>
          <a:lstStyle/>
          <a:p>
            <a:pPr eaLnBrk="1" hangingPunct="1"/>
            <a:endParaRPr lang="en-US" sz="2800" dirty="0" smtClean="0"/>
          </a:p>
          <a:p>
            <a:pPr eaLnBrk="1" hangingPunct="1"/>
            <a:r>
              <a:rPr lang="en-US" dirty="0" smtClean="0"/>
              <a:t>In Gary, Indiana you must wait one hour to ride a streetcar after eating garlic</a:t>
            </a:r>
          </a:p>
        </p:txBody>
      </p:sp>
      <p:pic>
        <p:nvPicPr>
          <p:cNvPr id="31748" name="Picture 6" descr="garl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048000"/>
            <a:ext cx="1828800"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10"/>
          <p:cNvSpPr>
            <a:spLocks noGrp="1" noChangeArrowheads="1" noTextEdit="1"/>
          </p:cNvSpPr>
          <p:nvPr>
            <p:ph type="clipArt" sz="half" idx="2"/>
          </p:nvPr>
        </p:nvSpPr>
        <p:spPr/>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Illegal Trappers</a:t>
            </a:r>
          </a:p>
        </p:txBody>
      </p:sp>
      <p:sp>
        <p:nvSpPr>
          <p:cNvPr id="32771" name="Rectangle 3"/>
          <p:cNvSpPr>
            <a:spLocks noGrp="1" noChangeArrowheads="1"/>
          </p:cNvSpPr>
          <p:nvPr>
            <p:ph type="body" sz="half" idx="1"/>
          </p:nvPr>
        </p:nvSpPr>
        <p:spPr/>
        <p:txBody>
          <a:bodyPr/>
          <a:lstStyle/>
          <a:p>
            <a:pPr eaLnBrk="1" hangingPunct="1"/>
            <a:endParaRPr lang="en-US" sz="2800" dirty="0" smtClean="0"/>
          </a:p>
          <a:p>
            <a:pPr eaLnBrk="1" hangingPunct="1"/>
            <a:r>
              <a:rPr lang="en-US" dirty="0" smtClean="0"/>
              <a:t>In </a:t>
            </a:r>
            <a:r>
              <a:rPr lang="en-US" smtClean="0"/>
              <a:t>parts of California</a:t>
            </a:r>
            <a:r>
              <a:rPr lang="en-US" dirty="0" smtClean="0"/>
              <a:t>, it is illegal to set a mousetrap without getting a hunting license first</a:t>
            </a:r>
          </a:p>
        </p:txBody>
      </p:sp>
      <p:pic>
        <p:nvPicPr>
          <p:cNvPr id="32772" name="Picture 7" descr="sp-mousetrap"/>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1928813"/>
            <a:ext cx="4038600" cy="3867150"/>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sz="6000" b="1" dirty="0" smtClean="0"/>
              <a:t>The President</a:t>
            </a:r>
          </a:p>
        </p:txBody>
      </p:sp>
      <p:sp>
        <p:nvSpPr>
          <p:cNvPr id="4099" name="Rectangle 6"/>
          <p:cNvSpPr>
            <a:spLocks noGrp="1" noChangeArrowheads="1"/>
          </p:cNvSpPr>
          <p:nvPr>
            <p:ph type="body" sz="half" idx="4294967295"/>
          </p:nvPr>
        </p:nvSpPr>
        <p:spPr>
          <a:xfrm>
            <a:off x="304800" y="1600200"/>
            <a:ext cx="8382000" cy="4525963"/>
          </a:xfrm>
        </p:spPr>
        <p:txBody>
          <a:bodyPr/>
          <a:lstStyle/>
          <a:p>
            <a:pPr eaLnBrk="1" hangingPunct="1">
              <a:lnSpc>
                <a:spcPct val="90000"/>
              </a:lnSpc>
            </a:pPr>
            <a:endParaRPr lang="en-US" sz="2800" dirty="0" smtClean="0"/>
          </a:p>
          <a:p>
            <a:pPr eaLnBrk="1" hangingPunct="1">
              <a:lnSpc>
                <a:spcPct val="90000"/>
              </a:lnSpc>
            </a:pPr>
            <a:r>
              <a:rPr lang="en-US" dirty="0" smtClean="0"/>
              <a:t>He can propose laws to members of Congress in his political party</a:t>
            </a:r>
          </a:p>
          <a:p>
            <a:pPr eaLnBrk="1" hangingPunct="1">
              <a:lnSpc>
                <a:spcPct val="90000"/>
              </a:lnSpc>
            </a:pPr>
            <a:endParaRPr lang="en-US" dirty="0" smtClean="0"/>
          </a:p>
          <a:p>
            <a:pPr eaLnBrk="1" hangingPunct="1">
              <a:lnSpc>
                <a:spcPct val="90000"/>
              </a:lnSpc>
            </a:pPr>
            <a:r>
              <a:rPr lang="en-US" dirty="0" smtClean="0"/>
              <a:t>Also can try and use the pressure of the people’s will to get Congress to do what he wants.  This is called using the “Bully Pulpit”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b="1" dirty="0" smtClean="0"/>
              <a:t>The People</a:t>
            </a:r>
          </a:p>
        </p:txBody>
      </p:sp>
      <p:sp>
        <p:nvSpPr>
          <p:cNvPr id="5123" name="Rectangle 5"/>
          <p:cNvSpPr>
            <a:spLocks noGrp="1" noChangeArrowheads="1"/>
          </p:cNvSpPr>
          <p:nvPr>
            <p:ph type="body" sz="half" idx="1"/>
          </p:nvPr>
        </p:nvSpPr>
        <p:spPr/>
        <p:txBody>
          <a:bodyPr/>
          <a:lstStyle/>
          <a:p>
            <a:pPr eaLnBrk="1" hangingPunct="1">
              <a:lnSpc>
                <a:spcPct val="90000"/>
              </a:lnSpc>
            </a:pPr>
            <a:r>
              <a:rPr lang="en-US" sz="2800" dirty="0" smtClean="0"/>
              <a:t>American citizens can play a role in lawmaking too</a:t>
            </a:r>
          </a:p>
          <a:p>
            <a:pPr eaLnBrk="1" hangingPunct="1">
              <a:lnSpc>
                <a:spcPct val="90000"/>
              </a:lnSpc>
            </a:pPr>
            <a:r>
              <a:rPr lang="en-US" sz="2800" dirty="0" smtClean="0"/>
              <a:t>Citizens can propose laws to their representatives</a:t>
            </a:r>
          </a:p>
          <a:p>
            <a:pPr eaLnBrk="1" hangingPunct="1">
              <a:lnSpc>
                <a:spcPct val="90000"/>
              </a:lnSpc>
            </a:pPr>
            <a:r>
              <a:rPr lang="en-US" sz="2800" dirty="0" smtClean="0"/>
              <a:t>Public action in support or against a bill can affect its passage</a:t>
            </a:r>
          </a:p>
        </p:txBody>
      </p:sp>
      <p:pic>
        <p:nvPicPr>
          <p:cNvPr id="5124" name="Picture 8" descr="mlk06"/>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724400" y="1265238"/>
            <a:ext cx="3962400" cy="2698750"/>
          </a:xfrm>
        </p:spPr>
      </p:pic>
      <p:pic>
        <p:nvPicPr>
          <p:cNvPr id="5125" name="Picture 10" descr="cr_276-10-64_300"/>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724400" y="4056063"/>
            <a:ext cx="3962400" cy="2706687"/>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b="1" dirty="0" smtClean="0"/>
              <a:t>Special Interest Groups</a:t>
            </a:r>
          </a:p>
        </p:txBody>
      </p:sp>
      <p:sp>
        <p:nvSpPr>
          <p:cNvPr id="6147" name="Rectangle 6"/>
          <p:cNvSpPr>
            <a:spLocks noGrp="1" noChangeArrowheads="1"/>
          </p:cNvSpPr>
          <p:nvPr>
            <p:ph type="body" sz="half" idx="4294967295"/>
          </p:nvPr>
        </p:nvSpPr>
        <p:spPr>
          <a:xfrm>
            <a:off x="304800" y="1295400"/>
            <a:ext cx="8458200" cy="5257800"/>
          </a:xfrm>
        </p:spPr>
        <p:txBody>
          <a:bodyPr/>
          <a:lstStyle/>
          <a:p>
            <a:pPr eaLnBrk="1" hangingPunct="1">
              <a:lnSpc>
                <a:spcPct val="90000"/>
              </a:lnSpc>
            </a:pPr>
            <a:endParaRPr lang="en-US" sz="2300" dirty="0" smtClean="0"/>
          </a:p>
          <a:p>
            <a:pPr eaLnBrk="1" hangingPunct="1">
              <a:lnSpc>
                <a:spcPct val="90000"/>
              </a:lnSpc>
            </a:pPr>
            <a:r>
              <a:rPr lang="en-US" sz="2300" dirty="0" smtClean="0"/>
              <a:t>This is an increasing source of much legislation in the Congress</a:t>
            </a:r>
          </a:p>
          <a:p>
            <a:pPr eaLnBrk="1" hangingPunct="1">
              <a:lnSpc>
                <a:spcPct val="90000"/>
              </a:lnSpc>
            </a:pPr>
            <a:endParaRPr lang="en-US" sz="2300" b="1" u="sng" dirty="0" smtClean="0"/>
          </a:p>
          <a:p>
            <a:pPr eaLnBrk="1" hangingPunct="1">
              <a:lnSpc>
                <a:spcPct val="90000"/>
              </a:lnSpc>
            </a:pPr>
            <a:r>
              <a:rPr lang="en-US" sz="2300" b="1" u="sng" dirty="0" smtClean="0"/>
              <a:t>Special Interest groups</a:t>
            </a:r>
            <a:r>
              <a:rPr lang="en-US" sz="2300" dirty="0" smtClean="0"/>
              <a:t> </a:t>
            </a:r>
            <a:r>
              <a:rPr lang="en-US" sz="2300" b="1" dirty="0" smtClean="0"/>
              <a:t>are organized</a:t>
            </a:r>
            <a:r>
              <a:rPr lang="en-US" sz="2300" dirty="0" smtClean="0"/>
              <a:t> by people or private companies that want </a:t>
            </a:r>
            <a:r>
              <a:rPr lang="en-US" sz="2300" b="1" dirty="0" smtClean="0"/>
              <a:t>to achieve political goals</a:t>
            </a:r>
          </a:p>
          <a:p>
            <a:pPr eaLnBrk="1" hangingPunct="1">
              <a:lnSpc>
                <a:spcPct val="90000"/>
              </a:lnSpc>
            </a:pPr>
            <a:endParaRPr lang="en-US" sz="2300" dirty="0" smtClean="0"/>
          </a:p>
          <a:p>
            <a:pPr eaLnBrk="1" hangingPunct="1">
              <a:lnSpc>
                <a:spcPct val="90000"/>
              </a:lnSpc>
            </a:pPr>
            <a:r>
              <a:rPr lang="en-US" sz="2300" dirty="0" smtClean="0"/>
              <a:t>There are many of these and they spend millions of dollars a year to influence Congress</a:t>
            </a:r>
          </a:p>
          <a:p>
            <a:pPr eaLnBrk="1" hangingPunct="1">
              <a:lnSpc>
                <a:spcPct val="90000"/>
              </a:lnSpc>
            </a:pPr>
            <a:endParaRPr lang="en-US" sz="2300" b="1" u="sng" dirty="0" smtClean="0"/>
          </a:p>
          <a:p>
            <a:pPr eaLnBrk="1" hangingPunct="1">
              <a:lnSpc>
                <a:spcPct val="90000"/>
              </a:lnSpc>
            </a:pPr>
            <a:r>
              <a:rPr lang="en-US" sz="2300" b="1" u="sng" dirty="0" smtClean="0"/>
              <a:t>Lobbyists</a:t>
            </a:r>
            <a:r>
              <a:rPr lang="en-US" sz="2300" b="1" dirty="0" smtClean="0"/>
              <a:t> work for interest groups to influence Congress members</a:t>
            </a:r>
            <a:endParaRPr lang="en-US" sz="2300" b="1" u="sng"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sz="5400" dirty="0" smtClean="0"/>
              <a:t>Limiting Special Interests</a:t>
            </a:r>
          </a:p>
        </p:txBody>
      </p:sp>
      <p:sp>
        <p:nvSpPr>
          <p:cNvPr id="9219" name="Rectangle 5"/>
          <p:cNvSpPr>
            <a:spLocks noGrp="1" noChangeArrowheads="1"/>
          </p:cNvSpPr>
          <p:nvPr>
            <p:ph type="body" sz="half" idx="4294967295"/>
          </p:nvPr>
        </p:nvSpPr>
        <p:spPr>
          <a:xfrm>
            <a:off x="152400" y="1371600"/>
            <a:ext cx="8610600" cy="5257800"/>
          </a:xfrm>
        </p:spPr>
        <p:txBody>
          <a:bodyPr/>
          <a:lstStyle/>
          <a:p>
            <a:pPr marL="0" indent="0" eaLnBrk="1" hangingPunct="1">
              <a:lnSpc>
                <a:spcPct val="90000"/>
              </a:lnSpc>
              <a:buNone/>
            </a:pPr>
            <a:endParaRPr lang="en-US" dirty="0" smtClean="0"/>
          </a:p>
          <a:p>
            <a:pPr eaLnBrk="1" hangingPunct="1">
              <a:lnSpc>
                <a:spcPct val="90000"/>
              </a:lnSpc>
            </a:pPr>
            <a:r>
              <a:rPr lang="en-US" dirty="0" smtClean="0"/>
              <a:t>Some people believe that Special Interests have too much power</a:t>
            </a:r>
          </a:p>
          <a:p>
            <a:pPr eaLnBrk="1" hangingPunct="1">
              <a:lnSpc>
                <a:spcPct val="90000"/>
              </a:lnSpc>
            </a:pPr>
            <a:endParaRPr lang="en-US" dirty="0" smtClean="0"/>
          </a:p>
          <a:p>
            <a:pPr eaLnBrk="1" hangingPunct="1">
              <a:lnSpc>
                <a:spcPct val="90000"/>
              </a:lnSpc>
            </a:pPr>
            <a:r>
              <a:rPr lang="en-US" dirty="0" smtClean="0"/>
              <a:t>The McCain-Feingold Act of 2002 attempted to limit their power by limiting how much money they could give campaigns</a:t>
            </a:r>
          </a:p>
          <a:p>
            <a:pPr eaLnBrk="1" hangingPunct="1">
              <a:lnSpc>
                <a:spcPct val="90000"/>
              </a:lnSpc>
            </a:pPr>
            <a:endParaRPr lang="en-US" dirty="0" smtClean="0"/>
          </a:p>
          <a:p>
            <a:pPr eaLnBrk="1" hangingPunct="1">
              <a:lnSpc>
                <a:spcPct val="90000"/>
              </a:lnSpc>
            </a:pPr>
            <a:r>
              <a:rPr lang="en-US" dirty="0" smtClean="0"/>
              <a:t>Does limiting special interests preserve democracy or limit free speech?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b="1" dirty="0" smtClean="0"/>
              <a:t>The Official </a:t>
            </a:r>
            <a:r>
              <a:rPr lang="en-US" b="1" dirty="0"/>
              <a:t>P</a:t>
            </a:r>
            <a:r>
              <a:rPr lang="en-US" b="1" dirty="0" smtClean="0"/>
              <a:t>rocess</a:t>
            </a:r>
          </a:p>
        </p:txBody>
      </p:sp>
      <p:sp>
        <p:nvSpPr>
          <p:cNvPr id="10243" name="Rectangle 6"/>
          <p:cNvSpPr>
            <a:spLocks noGrp="1" noChangeArrowheads="1"/>
          </p:cNvSpPr>
          <p:nvPr>
            <p:ph type="body" sz="half" idx="2"/>
          </p:nvPr>
        </p:nvSpPr>
        <p:spPr/>
        <p:txBody>
          <a:bodyPr/>
          <a:lstStyle/>
          <a:p>
            <a:pPr eaLnBrk="1" hangingPunct="1">
              <a:lnSpc>
                <a:spcPct val="80000"/>
              </a:lnSpc>
            </a:pPr>
            <a:r>
              <a:rPr lang="en-US" sz="2400" smtClean="0"/>
              <a:t>The </a:t>
            </a:r>
            <a:r>
              <a:rPr lang="en-US" sz="2400" b="1" smtClean="0"/>
              <a:t>first step</a:t>
            </a:r>
            <a:r>
              <a:rPr lang="en-US" sz="2400" smtClean="0"/>
              <a:t> for a bill </a:t>
            </a:r>
            <a:r>
              <a:rPr lang="en-US" sz="2400" b="1" smtClean="0"/>
              <a:t>is to be proposed on the floor</a:t>
            </a:r>
          </a:p>
          <a:p>
            <a:pPr eaLnBrk="1" hangingPunct="1">
              <a:lnSpc>
                <a:spcPct val="80000"/>
              </a:lnSpc>
            </a:pPr>
            <a:r>
              <a:rPr lang="en-US" sz="2400" smtClean="0"/>
              <a:t>Bills can start in either the Senate or the House of Representatives</a:t>
            </a:r>
            <a:endParaRPr lang="en-US" sz="2400" b="1" smtClean="0"/>
          </a:p>
          <a:p>
            <a:pPr eaLnBrk="1" hangingPunct="1">
              <a:lnSpc>
                <a:spcPct val="80000"/>
              </a:lnSpc>
            </a:pPr>
            <a:r>
              <a:rPr lang="en-US" sz="2400" smtClean="0"/>
              <a:t>In the Senate, a Senator must introduce the bill with a short speech.  In the House, it is just dropped into the “hopper”</a:t>
            </a:r>
          </a:p>
          <a:p>
            <a:pPr eaLnBrk="1" hangingPunct="1">
              <a:lnSpc>
                <a:spcPct val="80000"/>
              </a:lnSpc>
            </a:pPr>
            <a:r>
              <a:rPr lang="en-US" sz="2400" smtClean="0"/>
              <a:t>Tax bills must start in the House of Representatives</a:t>
            </a:r>
          </a:p>
        </p:txBody>
      </p:sp>
      <p:pic>
        <p:nvPicPr>
          <p:cNvPr id="10244" name="Picture 8" descr="[ A bill may be introduced in either the Senate or House of Represenatives. ]"/>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63525" y="1295400"/>
            <a:ext cx="4340225" cy="53340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b="1" dirty="0" smtClean="0"/>
              <a:t>Standing Committees</a:t>
            </a:r>
          </a:p>
        </p:txBody>
      </p:sp>
      <p:sp>
        <p:nvSpPr>
          <p:cNvPr id="11267" name="Rectangle 5"/>
          <p:cNvSpPr>
            <a:spLocks noGrp="1" noChangeArrowheads="1"/>
          </p:cNvSpPr>
          <p:nvPr>
            <p:ph type="body" sz="half" idx="1"/>
          </p:nvPr>
        </p:nvSpPr>
        <p:spPr/>
        <p:txBody>
          <a:bodyPr/>
          <a:lstStyle/>
          <a:p>
            <a:pPr eaLnBrk="1" hangingPunct="1"/>
            <a:r>
              <a:rPr lang="en-US" sz="2800" dirty="0" smtClean="0"/>
              <a:t>After a bill is introduced, it is sent to the appropriate standing committee</a:t>
            </a:r>
          </a:p>
          <a:p>
            <a:pPr eaLnBrk="1" hangingPunct="1"/>
            <a:r>
              <a:rPr lang="en-US" sz="2800" dirty="0" smtClean="0"/>
              <a:t>Over 90% of bills will never get out of the committee they are sent to</a:t>
            </a:r>
          </a:p>
          <a:p>
            <a:pPr eaLnBrk="1" hangingPunct="1"/>
            <a:endParaRPr lang="en-US" sz="2800" dirty="0" smtClean="0"/>
          </a:p>
        </p:txBody>
      </p:sp>
      <p:pic>
        <p:nvPicPr>
          <p:cNvPr id="11268" name="Picture 14" descr="John Roberts being questioned by senators in a crowded hearing room."/>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267200" y="1752600"/>
            <a:ext cx="4572000" cy="304958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smtClean="0"/>
              <a:t>Match the Bill to the Committee</a:t>
            </a:r>
          </a:p>
        </p:txBody>
      </p:sp>
      <p:sp>
        <p:nvSpPr>
          <p:cNvPr id="12291" name="Rectangle 5"/>
          <p:cNvSpPr>
            <a:spLocks noGrp="1" noChangeArrowheads="1"/>
          </p:cNvSpPr>
          <p:nvPr>
            <p:ph type="body" sz="half" idx="1"/>
          </p:nvPr>
        </p:nvSpPr>
        <p:spPr>
          <a:xfrm>
            <a:off x="457200" y="1371600"/>
            <a:ext cx="4038600" cy="5486400"/>
          </a:xfrm>
        </p:spPr>
        <p:txBody>
          <a:bodyPr/>
          <a:lstStyle/>
          <a:p>
            <a:pPr marL="533400" indent="-533400" algn="ctr" eaLnBrk="1" hangingPunct="1">
              <a:lnSpc>
                <a:spcPct val="90000"/>
              </a:lnSpc>
              <a:buFontTx/>
              <a:buNone/>
            </a:pPr>
            <a:r>
              <a:rPr lang="en-US" sz="2400" b="1" u="sng" dirty="0" smtClean="0"/>
              <a:t>BILL</a:t>
            </a:r>
          </a:p>
          <a:p>
            <a:pPr marL="533400" indent="-533400" eaLnBrk="1" hangingPunct="1">
              <a:lnSpc>
                <a:spcPct val="90000"/>
              </a:lnSpc>
              <a:buFontTx/>
              <a:buAutoNum type="arabicPeriod"/>
            </a:pPr>
            <a:r>
              <a:rPr lang="en-US" sz="2400" dirty="0" smtClean="0"/>
              <a:t>Increase spending on Amtrak passenger train system</a:t>
            </a:r>
          </a:p>
          <a:p>
            <a:pPr marL="533400" indent="-533400" eaLnBrk="1" hangingPunct="1">
              <a:lnSpc>
                <a:spcPct val="90000"/>
              </a:lnSpc>
              <a:buFontTx/>
              <a:buAutoNum type="arabicPeriod"/>
            </a:pPr>
            <a:r>
              <a:rPr lang="en-US" sz="2400" dirty="0" smtClean="0"/>
              <a:t>Buy a new aircraft carrier</a:t>
            </a:r>
          </a:p>
          <a:p>
            <a:pPr marL="533400" indent="-533400" eaLnBrk="1" hangingPunct="1">
              <a:lnSpc>
                <a:spcPct val="90000"/>
              </a:lnSpc>
              <a:buFontTx/>
              <a:buAutoNum type="arabicPeriod"/>
            </a:pPr>
            <a:r>
              <a:rPr lang="en-US" sz="2400" dirty="0" smtClean="0"/>
              <a:t>Pay for research on cancer</a:t>
            </a:r>
          </a:p>
          <a:p>
            <a:pPr marL="533400" indent="-533400" eaLnBrk="1" hangingPunct="1">
              <a:lnSpc>
                <a:spcPct val="90000"/>
              </a:lnSpc>
              <a:buFontTx/>
              <a:buAutoNum type="arabicPeriod"/>
            </a:pPr>
            <a:r>
              <a:rPr lang="en-US" sz="2400" dirty="0" smtClean="0"/>
              <a:t>Authorize building an embassy in Afghanistan</a:t>
            </a:r>
          </a:p>
          <a:p>
            <a:pPr marL="533400" indent="-533400" eaLnBrk="1" hangingPunct="1">
              <a:lnSpc>
                <a:spcPct val="90000"/>
              </a:lnSpc>
              <a:buFontTx/>
              <a:buAutoNum type="arabicPeriod"/>
            </a:pPr>
            <a:r>
              <a:rPr lang="en-US" sz="2400" dirty="0" smtClean="0"/>
              <a:t>Increase the subsidy paid to corn farmers</a:t>
            </a:r>
          </a:p>
        </p:txBody>
      </p:sp>
      <p:sp>
        <p:nvSpPr>
          <p:cNvPr id="12292" name="Rectangle 6"/>
          <p:cNvSpPr>
            <a:spLocks noGrp="1" noChangeArrowheads="1"/>
          </p:cNvSpPr>
          <p:nvPr>
            <p:ph type="body" sz="half" idx="2"/>
          </p:nvPr>
        </p:nvSpPr>
        <p:spPr>
          <a:xfrm>
            <a:off x="4648200" y="1371600"/>
            <a:ext cx="4038600" cy="5181600"/>
          </a:xfrm>
        </p:spPr>
        <p:txBody>
          <a:bodyPr/>
          <a:lstStyle/>
          <a:p>
            <a:pPr marL="457200" indent="-457200" algn="ctr" eaLnBrk="1" hangingPunct="1">
              <a:lnSpc>
                <a:spcPct val="90000"/>
              </a:lnSpc>
              <a:buFontTx/>
              <a:buNone/>
            </a:pPr>
            <a:r>
              <a:rPr lang="en-US" sz="2400" b="1" u="sng" smtClean="0"/>
              <a:t>COMMITTEE</a:t>
            </a:r>
          </a:p>
          <a:p>
            <a:pPr marL="457200" indent="-457200" eaLnBrk="1" hangingPunct="1">
              <a:lnSpc>
                <a:spcPct val="90000"/>
              </a:lnSpc>
              <a:buFontTx/>
              <a:buAutoNum type="arabicPeriod"/>
            </a:pPr>
            <a:r>
              <a:rPr lang="en-US" sz="2400" smtClean="0"/>
              <a:t>Science Committee</a:t>
            </a:r>
          </a:p>
          <a:p>
            <a:pPr marL="457200" indent="-457200" eaLnBrk="1" hangingPunct="1">
              <a:lnSpc>
                <a:spcPct val="90000"/>
              </a:lnSpc>
              <a:buFontTx/>
              <a:buAutoNum type="arabicPeriod"/>
            </a:pPr>
            <a:endParaRPr lang="en-US" sz="2400" smtClean="0"/>
          </a:p>
          <a:p>
            <a:pPr marL="457200" indent="-457200" eaLnBrk="1" hangingPunct="1">
              <a:lnSpc>
                <a:spcPct val="90000"/>
              </a:lnSpc>
              <a:buFontTx/>
              <a:buAutoNum type="arabicPeriod"/>
            </a:pPr>
            <a:r>
              <a:rPr lang="en-US" sz="2400" smtClean="0"/>
              <a:t>Armed Services Committee</a:t>
            </a:r>
          </a:p>
          <a:p>
            <a:pPr marL="457200" indent="-457200" eaLnBrk="1" hangingPunct="1">
              <a:lnSpc>
                <a:spcPct val="90000"/>
              </a:lnSpc>
              <a:buFontTx/>
              <a:buAutoNum type="arabicPeriod"/>
            </a:pPr>
            <a:endParaRPr lang="en-US" sz="2400" smtClean="0"/>
          </a:p>
          <a:p>
            <a:pPr marL="457200" indent="-457200" eaLnBrk="1" hangingPunct="1">
              <a:lnSpc>
                <a:spcPct val="90000"/>
              </a:lnSpc>
              <a:buFontTx/>
              <a:buAutoNum type="arabicPeriod"/>
            </a:pPr>
            <a:r>
              <a:rPr lang="en-US" sz="2400" smtClean="0"/>
              <a:t>International Relations Committee</a:t>
            </a:r>
          </a:p>
          <a:p>
            <a:pPr marL="457200" indent="-457200" eaLnBrk="1" hangingPunct="1">
              <a:lnSpc>
                <a:spcPct val="90000"/>
              </a:lnSpc>
              <a:buFontTx/>
              <a:buAutoNum type="arabicPeriod"/>
            </a:pPr>
            <a:endParaRPr lang="en-US" sz="2400" smtClean="0"/>
          </a:p>
          <a:p>
            <a:pPr marL="457200" indent="-457200" eaLnBrk="1" hangingPunct="1">
              <a:lnSpc>
                <a:spcPct val="90000"/>
              </a:lnSpc>
              <a:buFontTx/>
              <a:buAutoNum type="arabicPeriod"/>
            </a:pPr>
            <a:r>
              <a:rPr lang="en-US" sz="2400" smtClean="0"/>
              <a:t>Agriculture Committee</a:t>
            </a:r>
          </a:p>
          <a:p>
            <a:pPr marL="457200" indent="-457200" eaLnBrk="1" hangingPunct="1">
              <a:lnSpc>
                <a:spcPct val="90000"/>
              </a:lnSpc>
              <a:buFontTx/>
              <a:buAutoNum type="arabicPeriod"/>
            </a:pPr>
            <a:endParaRPr lang="en-US" sz="2400" smtClean="0"/>
          </a:p>
          <a:p>
            <a:pPr marL="457200" indent="-457200" eaLnBrk="1" hangingPunct="1">
              <a:lnSpc>
                <a:spcPct val="90000"/>
              </a:lnSpc>
              <a:buFontTx/>
              <a:buAutoNum type="arabicPeriod"/>
            </a:pPr>
            <a:r>
              <a:rPr lang="en-US" sz="2400" smtClean="0"/>
              <a:t>Transportation and Infrastructure Committee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824</TotalTime>
  <Words>1371</Words>
  <Application>Microsoft Office PowerPoint</Application>
  <PresentationFormat>On-screen Show (4:3)</PresentationFormat>
  <Paragraphs>160</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Times New Roman</vt:lpstr>
      <vt:lpstr>Default Design</vt:lpstr>
      <vt:lpstr>How a Bill Becomes a Law</vt:lpstr>
      <vt:lpstr>Where do laws come from?</vt:lpstr>
      <vt:lpstr>The President</vt:lpstr>
      <vt:lpstr>The People</vt:lpstr>
      <vt:lpstr>Special Interest Groups</vt:lpstr>
      <vt:lpstr>Limiting Special Interests</vt:lpstr>
      <vt:lpstr>The Official Process</vt:lpstr>
      <vt:lpstr>Standing Committees</vt:lpstr>
      <vt:lpstr>Match the Bill to the Committee</vt:lpstr>
      <vt:lpstr>Standing Committee Options</vt:lpstr>
      <vt:lpstr>Subcommittee</vt:lpstr>
      <vt:lpstr>Back to the Standing Committee</vt:lpstr>
      <vt:lpstr>On the floor of the Full House</vt:lpstr>
      <vt:lpstr>Only in the Senate</vt:lpstr>
      <vt:lpstr>The Filibuster</vt:lpstr>
      <vt:lpstr>Finally, a vote</vt:lpstr>
      <vt:lpstr>Roll Call Vote</vt:lpstr>
      <vt:lpstr>Time to start all over</vt:lpstr>
      <vt:lpstr>Conference Committee</vt:lpstr>
      <vt:lpstr>The President</vt:lpstr>
      <vt:lpstr>Finally, a Law!</vt:lpstr>
      <vt:lpstr>State Laws</vt:lpstr>
      <vt:lpstr>Sometimes a weird one gets through</vt:lpstr>
      <vt:lpstr>Captain Ahab beware of the Sooner State</vt:lpstr>
      <vt:lpstr>Yogi vs. Hulk Hogan?</vt:lpstr>
      <vt:lpstr>Don’t clean up your act</vt:lpstr>
      <vt:lpstr>Your breath is illegal!</vt:lpstr>
      <vt:lpstr>Illegal Trappers</vt:lpstr>
    </vt:vector>
  </TitlesOfParts>
  <Company>Agami family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a Bill becomes a Law</dc:title>
  <dc:creator>Phil McGinnis</dc:creator>
  <cp:lastModifiedBy>Phillip C. McGinnis</cp:lastModifiedBy>
  <cp:revision>38</cp:revision>
  <dcterms:created xsi:type="dcterms:W3CDTF">2003-12-07T19:23:34Z</dcterms:created>
  <dcterms:modified xsi:type="dcterms:W3CDTF">2015-01-09T13:53:46Z</dcterms:modified>
</cp:coreProperties>
</file>